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  <p:sldMasterId id="2147483660" r:id="rId3"/>
  </p:sldMasterIdLst>
  <p:sldIdLst>
    <p:sldId id="256" r:id="rId4"/>
    <p:sldId id="292" r:id="rId5"/>
    <p:sldId id="326" r:id="rId6"/>
    <p:sldId id="278" r:id="rId7"/>
    <p:sldId id="312" r:id="rId8"/>
    <p:sldId id="325" r:id="rId9"/>
    <p:sldId id="315" r:id="rId10"/>
    <p:sldId id="316" r:id="rId11"/>
    <p:sldId id="318" r:id="rId12"/>
    <p:sldId id="319" r:id="rId13"/>
    <p:sldId id="327" r:id="rId14"/>
    <p:sldId id="328" r:id="rId15"/>
    <p:sldId id="329" r:id="rId16"/>
    <p:sldId id="291" r:id="rId17"/>
  </p:sldIdLst>
  <p:sldSz cx="9144000" cy="6858000" type="screen4x3"/>
  <p:notesSz cx="6858000" cy="9144000"/>
  <p:defaultTextStyle>
    <a:defPPr>
      <a:defRPr lang="sk-S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redný štýl 2 - zvýrazneni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Stredný štýl 3 - zvýrazneni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Štýl s motívom 1 - zvýraznenie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Štýl s motívom 2 - zvýraznenie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Svetlý štýl 1 - zvýrazneni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Svetlý štýl 2 - zvýrazneni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Svetlý štýl 3 - zvýrazneni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Stredný štýl 1 - zvýrazneni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Stredný štýl 4 - zvýrazneni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AF606853-7671-496A-8E4F-DF71F8EC918B}" styleName="Tmavý štýl 1 - zvýraznenie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Tmavý štýl 2 - zvýraznenie 5/zvýrazneni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55" d="100"/>
          <a:sy n="155" d="100"/>
        </p:scale>
        <p:origin x="1974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/>
              <a:t>Kliknite sem a upravte štýl predlohy podnadpisov.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99F14-69B4-41CF-B158-1197DE3721CE}" type="datetimeFigureOut">
              <a:rPr lang="sk-SK"/>
              <a:pPr>
                <a:defRPr/>
              </a:pPr>
              <a:t>25. 2. 2021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33CEC-27CB-4240-910A-3FA572F372C8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5667F-2D87-4D01-AB7D-1668304ECD75}" type="datetimeFigureOut">
              <a:rPr lang="sk-SK"/>
              <a:pPr>
                <a:defRPr/>
              </a:pPr>
              <a:t>25. 2. 2021</a:t>
            </a:fld>
            <a:endParaRPr lang="sk-SK" dirty="0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0325D-32BF-4193-963D-02DAEDEE3781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FB694-C190-476D-A1AE-E04CF2C65972}" type="datetimeFigureOut">
              <a:rPr lang="sk-SK"/>
              <a:pPr>
                <a:defRPr/>
              </a:pPr>
              <a:t>25. 2. 2021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CD674-C38A-4501-A935-D36C32927CA9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F6AE0-AA1B-4FE8-B5BA-D25BBDF4C958}" type="datetimeFigureOut">
              <a:rPr lang="sk-SK"/>
              <a:pPr>
                <a:defRPr/>
              </a:pPr>
              <a:t>25. 2. 2021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455EC-A514-44C7-8952-DC130D1D97E7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E3D31C8-AB26-48F1-B718-5A744C6B6E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02629595-EACA-49DC-BD41-AFE504683F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Kliknutím upravte štýl predlohy podnadpisu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7DADBB87-21DB-47F7-96F2-54AAFA1D63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8E43-F644-45A3-A8C1-F152C78C73A6}" type="datetimeFigureOut">
              <a:rPr lang="sk-SK" smtClean="0"/>
              <a:t>25. 2. 2021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BF27771F-991F-4037-BAB8-8FB4B034A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18D93858-ED8B-4434-8B7F-31348C0C9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16093-2AB5-429E-83A2-C59AD5D1858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428411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23228C3-A191-4594-9609-4ECF3643E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B3539522-9963-45AD-8E33-A124398B5F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B127657D-2DA8-4C87-B8D6-2159D5E2B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8E43-F644-45A3-A8C1-F152C78C73A6}" type="datetimeFigureOut">
              <a:rPr lang="sk-SK" smtClean="0"/>
              <a:t>25. 2. 2021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4C81062E-619A-4C3A-8BC7-7A921BBE5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D26095CD-6A96-4955-8135-7A0C3FBEB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16093-2AB5-429E-83A2-C59AD5D1858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876174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CF10E3E-FD64-437A-911C-8C58373DE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56A2E5F1-FB92-4FDF-96D4-9A8894A57A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FEBE1215-C806-46E3-A6F0-23ACE65BB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8E43-F644-45A3-A8C1-F152C78C73A6}" type="datetimeFigureOut">
              <a:rPr lang="sk-SK" smtClean="0"/>
              <a:t>25. 2. 2021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AE5BF375-E1BE-45F0-85EE-D9BD19937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52ED5750-1470-4A1F-8357-4B3345D57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16093-2AB5-429E-83A2-C59AD5D1858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542215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A771CC6-7EAC-441B-8928-84A68EA16A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9D3E509A-EF27-402C-9AE5-24F10BFBB1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2085CDEA-7114-4801-9F0A-AEF1B601FF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D9226F5F-C741-4C46-8186-1F33D77C9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8E43-F644-45A3-A8C1-F152C78C73A6}" type="datetimeFigureOut">
              <a:rPr lang="sk-SK" smtClean="0"/>
              <a:t>25. 2. 2021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AB74AE3E-7B7F-40DF-AE73-C4C451EC7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44116002-85DC-4D96-9521-B4FE3D7C2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16093-2AB5-429E-83A2-C59AD5D1858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1888441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BF80B04-546C-402C-9FD4-1B9EFB9AC9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F37E1678-277F-4210-8389-BA39FA6072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50EF71B7-9443-4442-AFE4-BF115A5C05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A78CAC9-6D62-4CFF-B5B2-0B8DC3CBDE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6" name="Zástupný objekt pre obsah 5">
            <a:extLst>
              <a:ext uri="{FF2B5EF4-FFF2-40B4-BE49-F238E27FC236}">
                <a16:creationId xmlns:a16="http://schemas.microsoft.com/office/drawing/2014/main" id="{C5208A11-8AF7-485C-834D-0E416536F9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objekt pre dátum 6">
            <a:extLst>
              <a:ext uri="{FF2B5EF4-FFF2-40B4-BE49-F238E27FC236}">
                <a16:creationId xmlns:a16="http://schemas.microsoft.com/office/drawing/2014/main" id="{FFE77AAA-F882-4638-92CC-7EDFB5B89C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8E43-F644-45A3-A8C1-F152C78C73A6}" type="datetimeFigureOut">
              <a:rPr lang="sk-SK" smtClean="0"/>
              <a:t>25. 2. 2021</a:t>
            </a:fld>
            <a:endParaRPr lang="sk-SK"/>
          </a:p>
        </p:txBody>
      </p:sp>
      <p:sp>
        <p:nvSpPr>
          <p:cNvPr id="8" name="Zástupný objekt pre pätu 7">
            <a:extLst>
              <a:ext uri="{FF2B5EF4-FFF2-40B4-BE49-F238E27FC236}">
                <a16:creationId xmlns:a16="http://schemas.microsoft.com/office/drawing/2014/main" id="{DB289E28-09D7-4644-AC4A-0F3271F432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objekt pre číslo snímky 8">
            <a:extLst>
              <a:ext uri="{FF2B5EF4-FFF2-40B4-BE49-F238E27FC236}">
                <a16:creationId xmlns:a16="http://schemas.microsoft.com/office/drawing/2014/main" id="{358AA01F-533E-4667-8333-C571AA691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16093-2AB5-429E-83A2-C59AD5D1858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968988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46C2CF8-1900-48DA-A91D-432D37472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dátum 2">
            <a:extLst>
              <a:ext uri="{FF2B5EF4-FFF2-40B4-BE49-F238E27FC236}">
                <a16:creationId xmlns:a16="http://schemas.microsoft.com/office/drawing/2014/main" id="{F549CD68-91DC-443A-84AD-3B5AB5042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8E43-F644-45A3-A8C1-F152C78C73A6}" type="datetimeFigureOut">
              <a:rPr lang="sk-SK" smtClean="0"/>
              <a:t>25. 2. 2021</a:t>
            </a:fld>
            <a:endParaRPr lang="sk-SK"/>
          </a:p>
        </p:txBody>
      </p:sp>
      <p:sp>
        <p:nvSpPr>
          <p:cNvPr id="4" name="Zástupný objekt pre pätu 3">
            <a:extLst>
              <a:ext uri="{FF2B5EF4-FFF2-40B4-BE49-F238E27FC236}">
                <a16:creationId xmlns:a16="http://schemas.microsoft.com/office/drawing/2014/main" id="{668FC4C1-EA1E-4F61-8402-DAA8FDBFA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číslo snímky 4">
            <a:extLst>
              <a:ext uri="{FF2B5EF4-FFF2-40B4-BE49-F238E27FC236}">
                <a16:creationId xmlns:a16="http://schemas.microsoft.com/office/drawing/2014/main" id="{67F1DE34-788F-42B5-B644-0A4FEB4C8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16093-2AB5-429E-83A2-C59AD5D1858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54061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>
            <a:extLst>
              <a:ext uri="{FF2B5EF4-FFF2-40B4-BE49-F238E27FC236}">
                <a16:creationId xmlns:a16="http://schemas.microsoft.com/office/drawing/2014/main" id="{8F155E72-DD66-486D-828C-6508327208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8E43-F644-45A3-A8C1-F152C78C73A6}" type="datetimeFigureOut">
              <a:rPr lang="sk-SK" smtClean="0"/>
              <a:t>25. 2. 2021</a:t>
            </a:fld>
            <a:endParaRPr lang="sk-SK"/>
          </a:p>
        </p:txBody>
      </p:sp>
      <p:sp>
        <p:nvSpPr>
          <p:cNvPr id="3" name="Zástupný objekt pre pätu 2">
            <a:extLst>
              <a:ext uri="{FF2B5EF4-FFF2-40B4-BE49-F238E27FC236}">
                <a16:creationId xmlns:a16="http://schemas.microsoft.com/office/drawing/2014/main" id="{48F7FED1-E578-4928-A9FE-40162892D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00567148-DD2B-45AA-9361-33F930CD3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16093-2AB5-429E-83A2-C59AD5D1858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10602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AF2A6-75B0-44D7-B4B9-0CE7CA387C8D}" type="datetimeFigureOut">
              <a:rPr lang="sk-SK"/>
              <a:pPr>
                <a:defRPr/>
              </a:pPr>
              <a:t>25. 2. 2021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06FC8-E320-443E-8355-7A853A8BAC06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5C6C27C-7AA4-467F-AEC5-327580903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EA7972E8-0884-4C1D-ABD2-29A3B35693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823380FB-997D-46D5-AB24-DC31576F61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D59F8D7F-C95F-45E2-A09F-C8C1DA2C3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8E43-F644-45A3-A8C1-F152C78C73A6}" type="datetimeFigureOut">
              <a:rPr lang="sk-SK" smtClean="0"/>
              <a:t>25. 2. 2021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BD0B6B4B-27E3-4855-A4A5-1EDA4A0C9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60B3AB5C-19B0-43B8-9896-B8A73A1D0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16093-2AB5-429E-83A2-C59AD5D1858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637131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5BE93D2-15FA-478C-AC39-4BB10F385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rázok 2">
            <a:extLst>
              <a:ext uri="{FF2B5EF4-FFF2-40B4-BE49-F238E27FC236}">
                <a16:creationId xmlns:a16="http://schemas.microsoft.com/office/drawing/2014/main" id="{4DE7CAE4-6BAD-423C-8165-6D206503F8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706D4545-4881-41C1-9E81-34319DAD64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D7D4E57B-7861-4EAC-AB67-59A1899556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8E43-F644-45A3-A8C1-F152C78C73A6}" type="datetimeFigureOut">
              <a:rPr lang="sk-SK" smtClean="0"/>
              <a:t>25. 2. 2021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F72A5B01-57DC-489E-BF9E-DB63D4FAA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153CF0B3-B099-4883-9F56-30CB71E06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16093-2AB5-429E-83A2-C59AD5D1858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535524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7F47B1D-7DB8-4C29-BFD8-84F8F193A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zvislý text 2">
            <a:extLst>
              <a:ext uri="{FF2B5EF4-FFF2-40B4-BE49-F238E27FC236}">
                <a16:creationId xmlns:a16="http://schemas.microsoft.com/office/drawing/2014/main" id="{40866E46-D799-49F1-90C0-306B67E1CD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0F22EDA5-21F5-42E8-8173-5D93B7A34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8E43-F644-45A3-A8C1-F152C78C73A6}" type="datetimeFigureOut">
              <a:rPr lang="sk-SK" smtClean="0"/>
              <a:t>25. 2. 2021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E746F536-9C1B-45B6-8042-EBB05C404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E73D2FE5-A124-435E-849B-1F175328A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16093-2AB5-429E-83A2-C59AD5D1858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246408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>
            <a:extLst>
              <a:ext uri="{FF2B5EF4-FFF2-40B4-BE49-F238E27FC236}">
                <a16:creationId xmlns:a16="http://schemas.microsoft.com/office/drawing/2014/main" id="{C02E3233-6AAE-4C1B-AE83-1F42452759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zvislý text 2">
            <a:extLst>
              <a:ext uri="{FF2B5EF4-FFF2-40B4-BE49-F238E27FC236}">
                <a16:creationId xmlns:a16="http://schemas.microsoft.com/office/drawing/2014/main" id="{61D83C53-3426-4942-AD79-A446DE55E2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D32533CB-4757-46E2-86A2-05B978D5B0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8E43-F644-45A3-A8C1-F152C78C73A6}" type="datetimeFigureOut">
              <a:rPr lang="sk-SK" smtClean="0"/>
              <a:t>25. 2. 2021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CE1AF3C1-9882-47E1-90B7-1A87A3099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E02AEC17-8B0A-48AB-8E3D-A1D8FEC5D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16093-2AB5-429E-83A2-C59AD5D1858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852382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/>
              <a:t>Kliknite sem a upravte štýl predlohy podnadpisov.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99F14-69B4-41CF-B158-1197DE3721CE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25. 2. 2021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33CEC-27CB-4240-910A-3FA572F372C8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534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AF2A6-75B0-44D7-B4B9-0CE7CA387C8D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25. 2. 2021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06FC8-E320-443E-8355-7A853A8BAC06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0481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1D1CD-5E22-40E5-8788-4C700676CC46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25. 2. 2021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439C9-6033-4F13-B187-242549BF2C4C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5732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D165C-9B42-4589-A6FB-2A7F62E37C97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25. 2. 2021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9F26E-3485-408E-B00C-498EDA0B5FD6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4779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823F2-B48D-46F5-A11C-23644519D623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25. 2. 2021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695DD-CE5D-4F08-9852-6B5EDA4EF2F8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1346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53DEE-A4D6-468A-9B78-9876753510B9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25. 2. 2021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21214-E217-4421-B08B-02841F7F0A33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108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ozloženie obsah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7CED91B-08CE-4DBE-9020-1C14AD232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dátum 2">
            <a:extLst>
              <a:ext uri="{FF2B5EF4-FFF2-40B4-BE49-F238E27FC236}">
                <a16:creationId xmlns:a16="http://schemas.microsoft.com/office/drawing/2014/main" id="{0C1F8546-2B85-4C71-AF4A-507BA5912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7CC298B-3C55-442F-904E-CDBE8111C3AB}" type="datetimeFigureOut">
              <a:rPr lang="sk-SK" smtClean="0"/>
              <a:pPr>
                <a:defRPr/>
              </a:pPr>
              <a:t>25. 2. 2021</a:t>
            </a:fld>
            <a:endParaRPr lang="sk-SK" dirty="0"/>
          </a:p>
        </p:txBody>
      </p:sp>
      <p:sp>
        <p:nvSpPr>
          <p:cNvPr id="4" name="Zástupný objekt pre pätu 3">
            <a:extLst>
              <a:ext uri="{FF2B5EF4-FFF2-40B4-BE49-F238E27FC236}">
                <a16:creationId xmlns:a16="http://schemas.microsoft.com/office/drawing/2014/main" id="{B7D5E56D-78B2-4AAC-B3D5-31213BB23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k-SK" dirty="0"/>
          </a:p>
        </p:txBody>
      </p:sp>
      <p:sp>
        <p:nvSpPr>
          <p:cNvPr id="5" name="Zástupný objekt pre číslo snímky 4">
            <a:extLst>
              <a:ext uri="{FF2B5EF4-FFF2-40B4-BE49-F238E27FC236}">
                <a16:creationId xmlns:a16="http://schemas.microsoft.com/office/drawing/2014/main" id="{AA173CEA-BBCF-4AAC-BECC-30078BFFE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3E5F06-8913-4B54-9138-45AE85E68A3B}" type="slidenum">
              <a:rPr lang="sk-SK" smtClean="0"/>
              <a:pPr>
                <a:defRPr/>
              </a:pPr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29749349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A2949-4F9C-4CC1-9423-73EB92FA01C4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25. 2. 2021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DA5C0-3C22-4F13-9313-4F0EB2C1252C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44910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5ED0F-6D7C-44BE-BEC9-C1CFEABBE45E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25. 2. 2021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FA543-1DE1-41BE-BD96-FDCF96E289C6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05222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5667F-2D87-4D01-AB7D-1668304ECD75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25. 2. 2021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0325D-32BF-4193-963D-02DAEDEE3781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58548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FB694-C190-476D-A1AE-E04CF2C65972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25. 2. 2021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CD674-C38A-4501-A935-D36C32927CA9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24364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F6AE0-AA1B-4FE8-B5BA-D25BBDF4C958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25. 2. 2021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455EC-A514-44C7-8952-DC130D1D97E7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507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1D1CD-5E22-40E5-8788-4C700676CC46}" type="datetimeFigureOut">
              <a:rPr lang="sk-SK"/>
              <a:pPr>
                <a:defRPr/>
              </a:pPr>
              <a:t>25. 2. 2021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439C9-6033-4F13-B187-242549BF2C4C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D165C-9B42-4589-A6FB-2A7F62E37C97}" type="datetimeFigureOut">
              <a:rPr lang="sk-SK"/>
              <a:pPr>
                <a:defRPr/>
              </a:pPr>
              <a:t>25. 2. 2021</a:t>
            </a:fld>
            <a:endParaRPr lang="sk-SK" dirty="0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9F26E-3485-408E-B00C-498EDA0B5FD6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823F2-B48D-46F5-A11C-23644519D623}" type="datetimeFigureOut">
              <a:rPr lang="sk-SK"/>
              <a:pPr>
                <a:defRPr/>
              </a:pPr>
              <a:t>25. 2. 2021</a:t>
            </a:fld>
            <a:endParaRPr lang="sk-SK" dirty="0"/>
          </a:p>
        </p:txBody>
      </p:sp>
      <p:sp>
        <p:nvSpPr>
          <p:cNvPr id="8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9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695DD-CE5D-4F08-9852-6B5EDA4EF2F8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53DEE-A4D6-468A-9B78-9876753510B9}" type="datetimeFigureOut">
              <a:rPr lang="sk-SK"/>
              <a:pPr>
                <a:defRPr/>
              </a:pPr>
              <a:t>25. 2. 2021</a:t>
            </a:fld>
            <a:endParaRPr lang="sk-SK" dirty="0"/>
          </a:p>
        </p:txBody>
      </p:sp>
      <p:sp>
        <p:nvSpPr>
          <p:cNvPr id="4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5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21214-E217-4421-B08B-02841F7F0A33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A2949-4F9C-4CC1-9423-73EB92FA01C4}" type="datetimeFigureOut">
              <a:rPr lang="sk-SK"/>
              <a:pPr>
                <a:defRPr/>
              </a:pPr>
              <a:t>25. 2. 2021</a:t>
            </a:fld>
            <a:endParaRPr lang="sk-SK" dirty="0"/>
          </a:p>
        </p:txBody>
      </p:sp>
      <p:sp>
        <p:nvSpPr>
          <p:cNvPr id="3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4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DA5C0-3C22-4F13-9313-4F0EB2C1252C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5ED0F-6D7C-44BE-BEC9-C1CFEABBE45E}" type="datetimeFigureOut">
              <a:rPr lang="sk-SK"/>
              <a:pPr>
                <a:defRPr/>
              </a:pPr>
              <a:t>25. 2. 2021</a:t>
            </a:fld>
            <a:endParaRPr lang="sk-SK" dirty="0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FA543-1DE1-41BE-BD96-FDCF96E289C6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nadpis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/>
              <a:t>Kliknite sem a upravte štýl predlohy nadpisov.</a:t>
            </a:r>
          </a:p>
        </p:txBody>
      </p:sp>
      <p:sp>
        <p:nvSpPr>
          <p:cNvPr id="1027" name="Zástupný symbol tex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CC298B-3C55-442F-904E-CDBE8111C3AB}" type="datetimeFigureOut">
              <a:rPr lang="sk-SK"/>
              <a:pPr>
                <a:defRPr/>
              </a:pPr>
              <a:t>25. 2. 2021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3E5F06-8913-4B54-9138-45AE85E68A3B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2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nadpis 1">
            <a:extLst>
              <a:ext uri="{FF2B5EF4-FFF2-40B4-BE49-F238E27FC236}">
                <a16:creationId xmlns:a16="http://schemas.microsoft.com/office/drawing/2014/main" id="{BB49BF4F-70B9-4CE7-A155-B56549E45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7A259B3E-4C7F-4C8C-8E07-78AD3CE1DD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82A2A16C-ABF4-4780-9D4E-B985D014C5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B08E43-F644-45A3-A8C1-F152C78C73A6}" type="datetimeFigureOut">
              <a:rPr lang="sk-SK" smtClean="0"/>
              <a:t>25. 2. 2021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ADDED170-953B-48A1-9DF5-6CEB503F7E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0BA39C51-20B4-45D5-8577-899F060DB4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D16093-2AB5-429E-83A2-C59AD5D1858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50185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nadpis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/>
              <a:t>Kliknite sem a upravte štýl predlohy nadpisov.</a:t>
            </a:r>
          </a:p>
        </p:txBody>
      </p:sp>
      <p:sp>
        <p:nvSpPr>
          <p:cNvPr id="1027" name="Zástupný symbol tex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CC298B-3C55-442F-904E-CDBE8111C3AB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25. 2. 2021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3E5F06-8913-4B54-9138-45AE85E68A3B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926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827584" y="4293096"/>
            <a:ext cx="7416824" cy="720080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40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IMPLEMENTÁCIA PROJEKTU</a:t>
            </a:r>
            <a:r>
              <a:rPr lang="sk-SK" sz="3600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sk-SK" sz="3600" dirty="0">
                <a:solidFill>
                  <a:schemeClr val="accent6">
                    <a:lumMod val="75000"/>
                  </a:schemeClr>
                </a:solidFill>
              </a:rPr>
            </a:br>
            <a:endParaRPr lang="sk-SK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Podnadpis 2"/>
          <p:cNvSpPr>
            <a:spLocks noGrp="1"/>
          </p:cNvSpPr>
          <p:nvPr>
            <p:ph type="subTitle" idx="1"/>
          </p:nvPr>
        </p:nvSpPr>
        <p:spPr>
          <a:xfrm>
            <a:off x="899592" y="4941168"/>
            <a:ext cx="4257675" cy="1152128"/>
          </a:xfrm>
        </p:spPr>
        <p:txBody>
          <a:bodyPr rtlCol="0">
            <a:noAutofit/>
          </a:bodyPr>
          <a:lstStyle/>
          <a:p>
            <a:pPr marL="457200" indent="-4572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sz="1200" dirty="0"/>
              <a:t>merateľné ukazovatele projektu</a:t>
            </a:r>
          </a:p>
          <a:p>
            <a:pPr marL="457200" indent="-4572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sz="1200" dirty="0"/>
              <a:t>sankčný mechanizmus</a:t>
            </a:r>
          </a:p>
          <a:p>
            <a:pPr marL="457200" indent="-4572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sz="1200" dirty="0"/>
              <a:t>karta účastníka</a:t>
            </a:r>
          </a:p>
          <a:p>
            <a:pPr marL="457200" indent="-4572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sz="1200" dirty="0"/>
              <a:t>monitorovanie projektov + monitorovacie správy</a:t>
            </a:r>
          </a:p>
          <a:p>
            <a:pPr marL="457200" indent="-4572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sz="1200" dirty="0"/>
              <a:t>publicita projektu</a:t>
            </a:r>
          </a:p>
          <a:p>
            <a:pPr marL="457200" indent="-4572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sz="1200" dirty="0"/>
              <a:t>zmena projektu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922114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k-SK" sz="3000" dirty="0">
                <a:solidFill>
                  <a:srgbClr val="E46C0A"/>
                </a:solidFill>
              </a:rPr>
              <a:t>Zmeny projektu 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916832"/>
            <a:ext cx="8186766" cy="4176463"/>
          </a:xfrm>
        </p:spPr>
        <p:txBody>
          <a:bodyPr/>
          <a:lstStyle/>
          <a:p>
            <a:pPr algn="just"/>
            <a:r>
              <a:rPr lang="sk-SK" sz="2000" dirty="0"/>
              <a:t>Formálna zmena projektu</a:t>
            </a:r>
          </a:p>
          <a:p>
            <a:pPr algn="just"/>
            <a:endParaRPr lang="sk-SK" sz="2000" dirty="0"/>
          </a:p>
          <a:p>
            <a:pPr algn="just"/>
            <a:r>
              <a:rPr lang="sk-SK" sz="2000" dirty="0"/>
              <a:t>Menej významná zmena projektu</a:t>
            </a:r>
          </a:p>
          <a:p>
            <a:pPr algn="just"/>
            <a:endParaRPr lang="sk-SK" sz="2000" dirty="0"/>
          </a:p>
          <a:p>
            <a:pPr algn="just"/>
            <a:r>
              <a:rPr lang="sk-SK" sz="2000" dirty="0"/>
              <a:t>Významnejšia zmena projektu</a:t>
            </a:r>
          </a:p>
          <a:p>
            <a:pPr algn="just"/>
            <a:endParaRPr lang="sk-SK" sz="2000" dirty="0"/>
          </a:p>
          <a:p>
            <a:pPr algn="just"/>
            <a:r>
              <a:rPr lang="sk-SK" sz="2000" dirty="0"/>
              <a:t>Podstatná zmena projektu</a:t>
            </a:r>
          </a:p>
        </p:txBody>
      </p:sp>
    </p:spTree>
    <p:extLst>
      <p:ext uri="{BB962C8B-B14F-4D97-AF65-F5344CB8AC3E}">
        <p14:creationId xmlns:p14="http://schemas.microsoft.com/office/powerpoint/2010/main" val="29314312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922114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k-SK" sz="3000" dirty="0">
                <a:solidFill>
                  <a:srgbClr val="E46C0A"/>
                </a:solidFill>
              </a:rPr>
              <a:t>Formálna zmena projektu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556792"/>
            <a:ext cx="8186766" cy="4536503"/>
          </a:xfrm>
        </p:spPr>
        <p:txBody>
          <a:bodyPr/>
          <a:lstStyle/>
          <a:p>
            <a:pPr algn="just"/>
            <a:r>
              <a:rPr lang="sk-SK" sz="2000" dirty="0"/>
              <a:t>napr. mena štatutárneho orgánu, zmena kontaktných údajov, čísla účtu a pod.</a:t>
            </a:r>
          </a:p>
          <a:p>
            <a:pPr marL="0" indent="0" algn="just">
              <a:buNone/>
            </a:pPr>
            <a:endParaRPr lang="sk-SK" sz="2000" dirty="0"/>
          </a:p>
          <a:p>
            <a:pPr algn="just"/>
            <a:r>
              <a:rPr lang="sk-SK" sz="2000" dirty="0"/>
              <a:t>Oznámenie o formálne zmene</a:t>
            </a:r>
          </a:p>
          <a:p>
            <a:pPr marL="0" indent="0" algn="just">
              <a:buNone/>
            </a:pPr>
            <a:endParaRPr lang="sk-SK" sz="2000" dirty="0"/>
          </a:p>
          <a:p>
            <a:pPr algn="just"/>
            <a:r>
              <a:rPr lang="sk-SK" sz="2000" dirty="0"/>
              <a:t>Podporná dokumentácia k zmene</a:t>
            </a:r>
          </a:p>
          <a:p>
            <a:pPr marL="0" indent="0" algn="just">
              <a:buNone/>
            </a:pPr>
            <a:endParaRPr lang="sk-SK" sz="2000" dirty="0"/>
          </a:p>
          <a:p>
            <a:pPr algn="just"/>
            <a:r>
              <a:rPr lang="sk-SK" sz="2000" dirty="0"/>
              <a:t>Právne účinky – deň kedy nastala zmena</a:t>
            </a:r>
          </a:p>
          <a:p>
            <a:pPr marL="0" indent="0" algn="just">
              <a:buNone/>
            </a:pPr>
            <a:endParaRPr lang="sk-SK" sz="2000" dirty="0"/>
          </a:p>
          <a:p>
            <a:pPr algn="just"/>
            <a:r>
              <a:rPr lang="sk-SK" sz="2000" dirty="0"/>
              <a:t>Oznámenie o vzatí formálnej zmeny na vedomie</a:t>
            </a:r>
          </a:p>
          <a:p>
            <a:pPr algn="just"/>
            <a:endParaRPr lang="sk-SK" sz="2000" dirty="0"/>
          </a:p>
          <a:p>
            <a:pPr algn="just"/>
            <a:endParaRPr lang="sk-SK" sz="2000" dirty="0"/>
          </a:p>
        </p:txBody>
      </p:sp>
    </p:spTree>
    <p:extLst>
      <p:ext uri="{BB962C8B-B14F-4D97-AF65-F5344CB8AC3E}">
        <p14:creationId xmlns:p14="http://schemas.microsoft.com/office/powerpoint/2010/main" val="4572888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922114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k-SK" sz="3000" dirty="0">
                <a:solidFill>
                  <a:srgbClr val="E46C0A"/>
                </a:solidFill>
              </a:rPr>
              <a:t>Menej významná zmena projektu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340768"/>
            <a:ext cx="8186766" cy="4536503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sk-SK" sz="2000" dirty="0"/>
              <a:t>Napr. zmena termínu začatia realizácie aktivít, zmeny v jednotlivých položkách rozpočtu v zmysle záverov VO, skrátenie realizácie aktivít projektu...</a:t>
            </a:r>
          </a:p>
          <a:p>
            <a:pPr algn="just">
              <a:lnSpc>
                <a:spcPct val="150000"/>
              </a:lnSpc>
            </a:pPr>
            <a:r>
              <a:rPr lang="sk-SK" sz="2000" dirty="0"/>
              <a:t>Oznámenie o menej významnej zmene</a:t>
            </a:r>
          </a:p>
          <a:p>
            <a:pPr algn="just">
              <a:lnSpc>
                <a:spcPct val="150000"/>
              </a:lnSpc>
            </a:pPr>
            <a:r>
              <a:rPr lang="sk-SK" sz="2000" dirty="0"/>
              <a:t>Podporná dokumentácia k zmene</a:t>
            </a:r>
          </a:p>
          <a:p>
            <a:pPr algn="just">
              <a:lnSpc>
                <a:spcPct val="150000"/>
              </a:lnSpc>
            </a:pPr>
            <a:r>
              <a:rPr lang="sk-SK" sz="2000" dirty="0"/>
              <a:t>Právne účinky – deň kedy nastala zmena</a:t>
            </a:r>
          </a:p>
          <a:p>
            <a:pPr algn="just">
              <a:lnSpc>
                <a:spcPct val="150000"/>
              </a:lnSpc>
            </a:pPr>
            <a:r>
              <a:rPr lang="sk-SK" sz="2000" dirty="0"/>
              <a:t>Oznámenie o akceptovaní zmeny </a:t>
            </a:r>
          </a:p>
          <a:p>
            <a:pPr algn="just">
              <a:lnSpc>
                <a:spcPct val="150000"/>
              </a:lnSpc>
            </a:pPr>
            <a:r>
              <a:rPr lang="sk-SK" sz="2000" dirty="0">
                <a:solidFill>
                  <a:schemeClr val="accent6">
                    <a:lumMod val="75000"/>
                  </a:schemeClr>
                </a:solidFill>
              </a:rPr>
              <a:t>Výdavky až po účinnosti dodatku </a:t>
            </a:r>
          </a:p>
          <a:p>
            <a:pPr marL="0" indent="0" algn="just">
              <a:buNone/>
            </a:pPr>
            <a:endParaRPr lang="sk-SK" sz="2000" dirty="0"/>
          </a:p>
          <a:p>
            <a:pPr algn="just"/>
            <a:endParaRPr lang="sk-SK" sz="2000" dirty="0"/>
          </a:p>
          <a:p>
            <a:pPr algn="just"/>
            <a:endParaRPr lang="sk-SK" sz="2000" dirty="0"/>
          </a:p>
        </p:txBody>
      </p:sp>
    </p:spTree>
    <p:extLst>
      <p:ext uri="{BB962C8B-B14F-4D97-AF65-F5344CB8AC3E}">
        <p14:creationId xmlns:p14="http://schemas.microsoft.com/office/powerpoint/2010/main" val="25490554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116632"/>
            <a:ext cx="8186766" cy="922114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k-SK" sz="3000" dirty="0">
                <a:solidFill>
                  <a:srgbClr val="E46C0A"/>
                </a:solidFill>
              </a:rPr>
              <a:t>Významnejšia zmena projektu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340768"/>
            <a:ext cx="8186766" cy="4104455"/>
          </a:xfrm>
        </p:spPr>
        <p:txBody>
          <a:bodyPr/>
          <a:lstStyle/>
          <a:p>
            <a:pPr algn="just"/>
            <a:r>
              <a:rPr lang="sk-SK" sz="2000" dirty="0"/>
              <a:t>Zmeny mimo formálnych a menej významných </a:t>
            </a:r>
          </a:p>
          <a:p>
            <a:pPr marL="0" indent="0" algn="just">
              <a:buNone/>
            </a:pPr>
            <a:endParaRPr lang="sk-SK" sz="2000" dirty="0"/>
          </a:p>
          <a:p>
            <a:pPr algn="just"/>
            <a:r>
              <a:rPr lang="sk-SK" sz="2000" dirty="0"/>
              <a:t>Žiadosť o zmenu zmluvy </a:t>
            </a:r>
          </a:p>
          <a:p>
            <a:pPr marL="0" indent="0" algn="just">
              <a:buNone/>
            </a:pPr>
            <a:endParaRPr lang="sk-SK" sz="2000" dirty="0"/>
          </a:p>
          <a:p>
            <a:pPr algn="just"/>
            <a:r>
              <a:rPr lang="sk-SK" sz="2000" dirty="0"/>
              <a:t>Podporná dokumentácia k zmene a zdôvodnenie </a:t>
            </a:r>
          </a:p>
          <a:p>
            <a:pPr marL="0" indent="0" algn="just">
              <a:buNone/>
            </a:pPr>
            <a:endParaRPr lang="sk-SK" sz="2000" dirty="0"/>
          </a:p>
          <a:p>
            <a:pPr algn="just"/>
            <a:r>
              <a:rPr lang="sk-SK" sz="2000" dirty="0"/>
              <a:t>Zmena je účinná dňom schválenia stanoviska k zmene </a:t>
            </a:r>
          </a:p>
          <a:p>
            <a:pPr algn="just"/>
            <a:endParaRPr lang="sk-SK" sz="2000" dirty="0"/>
          </a:p>
          <a:p>
            <a:pPr algn="just"/>
            <a:endParaRPr lang="sk-SK" sz="2000" dirty="0"/>
          </a:p>
        </p:txBody>
      </p:sp>
    </p:spTree>
    <p:extLst>
      <p:ext uri="{BB962C8B-B14F-4D97-AF65-F5344CB8AC3E}">
        <p14:creationId xmlns:p14="http://schemas.microsoft.com/office/powerpoint/2010/main" val="187121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420888"/>
            <a:ext cx="8186766" cy="1143000"/>
          </a:xfrm>
        </p:spPr>
        <p:txBody>
          <a:bodyPr rtlCol="0">
            <a:normAutofit/>
          </a:bodyPr>
          <a:lstStyle/>
          <a:p>
            <a:r>
              <a:rPr lang="sk-SK" b="1" dirty="0">
                <a:solidFill>
                  <a:srgbClr val="E46C0A"/>
                </a:solidFill>
              </a:rPr>
              <a:t>Ďakujeme za pozornosť.</a:t>
            </a:r>
          </a:p>
        </p:txBody>
      </p:sp>
    </p:spTree>
    <p:extLst>
      <p:ext uri="{BB962C8B-B14F-4D97-AF65-F5344CB8AC3E}">
        <p14:creationId xmlns:p14="http://schemas.microsoft.com/office/powerpoint/2010/main" val="2954727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k-SK" sz="3600" dirty="0">
                <a:solidFill>
                  <a:schemeClr val="accent6">
                    <a:lumMod val="75000"/>
                  </a:schemeClr>
                </a:solidFill>
              </a:rPr>
              <a:t>Projektové merateľné ukazovatele</a:t>
            </a:r>
            <a:br>
              <a:rPr lang="sk-SK" sz="3600" dirty="0">
                <a:solidFill>
                  <a:schemeClr val="accent6">
                    <a:lumMod val="75000"/>
                  </a:schemeClr>
                </a:solidFill>
              </a:rPr>
            </a:br>
            <a:endParaRPr lang="sk-SK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196752"/>
            <a:ext cx="8392446" cy="2592288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sk-SK" b="1" dirty="0"/>
              <a:t>P0450 – Počet žiakov zapojených do aktivít..</a:t>
            </a:r>
          </a:p>
          <a:p>
            <a:pPr algn="ctr"/>
            <a:r>
              <a:rPr lang="sk-SK" dirty="0"/>
              <a:t>sleduje sa priebežne od začiatku aktivity</a:t>
            </a:r>
          </a:p>
          <a:p>
            <a:pPr algn="ctr">
              <a:buFont typeface="Arial" charset="0"/>
              <a:buNone/>
            </a:pPr>
            <a:r>
              <a:rPr lang="sk-SK" b="1" dirty="0"/>
              <a:t>P0456 – Počet žiakov, ktorí absolvovali aktivity..</a:t>
            </a:r>
          </a:p>
          <a:p>
            <a:pPr algn="ctr"/>
            <a:r>
              <a:rPr lang="sk-SK" dirty="0"/>
              <a:t>sleduje sa priebežne ku dňu ukončenia aktivity</a:t>
            </a:r>
          </a:p>
        </p:txBody>
      </p:sp>
      <p:sp>
        <p:nvSpPr>
          <p:cNvPr id="3" name="BlokTextu 2">
            <a:extLst>
              <a:ext uri="{FF2B5EF4-FFF2-40B4-BE49-F238E27FC236}">
                <a16:creationId xmlns:a16="http://schemas.microsoft.com/office/drawing/2014/main" id="{FB08AD70-6846-489E-82CC-5EE7DBBB6C43}"/>
              </a:ext>
            </a:extLst>
          </p:cNvPr>
          <p:cNvSpPr txBox="1"/>
          <p:nvPr/>
        </p:nvSpPr>
        <p:spPr>
          <a:xfrm>
            <a:off x="107504" y="4149080"/>
            <a:ext cx="857929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3200" dirty="0">
                <a:latin typeface="+mn-lt"/>
                <a:cs typeface="+mn-cs"/>
              </a:rPr>
              <a:t>Povinnosť naplniť stanovené hodnoty na konci realizácie projektu 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808227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k-SK" sz="3600" dirty="0">
                <a:solidFill>
                  <a:schemeClr val="accent6">
                    <a:lumMod val="75000"/>
                  </a:schemeClr>
                </a:solidFill>
              </a:rPr>
              <a:t>Sankčný mechanizmus</a:t>
            </a:r>
            <a:br>
              <a:rPr lang="sk-SK" sz="3600" dirty="0">
                <a:solidFill>
                  <a:schemeClr val="accent6">
                    <a:lumMod val="75000"/>
                  </a:schemeClr>
                </a:solidFill>
              </a:rPr>
            </a:br>
            <a:endParaRPr lang="sk-SK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7" name="Tabuľka 6">
            <a:extLst>
              <a:ext uri="{FF2B5EF4-FFF2-40B4-BE49-F238E27FC236}">
                <a16:creationId xmlns:a16="http://schemas.microsoft.com/office/drawing/2014/main" id="{F0BCA934-E0F6-4972-BDE1-9E0A2AB59F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314130"/>
              </p:ext>
            </p:extLst>
          </p:nvPr>
        </p:nvGraphicFramePr>
        <p:xfrm>
          <a:off x="899592" y="1196752"/>
          <a:ext cx="6549593" cy="18925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31052">
                  <a:extLst>
                    <a:ext uri="{9D8B030D-6E8A-4147-A177-3AD203B41FA5}">
                      <a16:colId xmlns:a16="http://schemas.microsoft.com/office/drawing/2014/main" val="3908110008"/>
                    </a:ext>
                  </a:extLst>
                </a:gridCol>
                <a:gridCol w="5118541">
                  <a:extLst>
                    <a:ext uri="{9D8B030D-6E8A-4147-A177-3AD203B41FA5}">
                      <a16:colId xmlns:a16="http://schemas.microsoft.com/office/drawing/2014/main" val="1027824329"/>
                    </a:ext>
                  </a:extLst>
                </a:gridCol>
              </a:tblGrid>
              <a:tr h="9606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100" dirty="0">
                          <a:effectLst/>
                        </a:rPr>
                        <a:t>% naplnenie merateľných ukazovateľov</a:t>
                      </a:r>
                      <a:endParaRPr lang="sk-SK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100" dirty="0">
                          <a:effectLst/>
                        </a:rPr>
                        <a:t>Uznanie oprávnenosti výdavkov </a:t>
                      </a:r>
                      <a:r>
                        <a:rPr lang="sk-SK" sz="1100" dirty="0">
                          <a:solidFill>
                            <a:srgbClr val="92D050"/>
                          </a:solidFill>
                          <a:effectLst/>
                        </a:rPr>
                        <a:t>mimo </a:t>
                      </a:r>
                      <a:r>
                        <a:rPr lang="sk-SK" sz="1100" dirty="0">
                          <a:solidFill>
                            <a:schemeClr val="bg1"/>
                          </a:solidFill>
                          <a:effectLst/>
                        </a:rPr>
                        <a:t>COVID - 19</a:t>
                      </a:r>
                      <a:endParaRPr lang="sk-SK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00318947"/>
                  </a:ext>
                </a:extLst>
              </a:tr>
              <a:tr h="3106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100">
                          <a:effectLst/>
                        </a:rPr>
                        <a:t>100 – 95</a:t>
                      </a:r>
                      <a:endParaRPr lang="sk-SK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100">
                          <a:effectLst/>
                        </a:rPr>
                        <a:t>Možnosť čerpania rozpočtu vo výške 100%</a:t>
                      </a:r>
                      <a:endParaRPr lang="sk-SK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62850811"/>
                  </a:ext>
                </a:extLst>
              </a:tr>
              <a:tr h="3106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100" dirty="0">
                          <a:effectLst/>
                        </a:rPr>
                        <a:t>od 94 do 80</a:t>
                      </a:r>
                      <a:endParaRPr lang="sk-SK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100">
                          <a:effectLst/>
                        </a:rPr>
                        <a:t>Možnosť krátenia výdavkov</a:t>
                      </a:r>
                      <a:endParaRPr lang="sk-SK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47607716"/>
                  </a:ext>
                </a:extLst>
              </a:tr>
              <a:tr h="3106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100" dirty="0">
                          <a:effectLst/>
                        </a:rPr>
                        <a:t>79 a menej</a:t>
                      </a:r>
                      <a:endParaRPr lang="sk-SK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100" dirty="0">
                          <a:effectLst/>
                        </a:rPr>
                        <a:t>Podstatné porušenie Zmluvy o poskytnutí NFP</a:t>
                      </a:r>
                      <a:endParaRPr lang="sk-SK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81564250"/>
                  </a:ext>
                </a:extLst>
              </a:tr>
            </a:tbl>
          </a:graphicData>
        </a:graphic>
      </p:graphicFrame>
      <p:graphicFrame>
        <p:nvGraphicFramePr>
          <p:cNvPr id="8" name="Tabuľka 7">
            <a:extLst>
              <a:ext uri="{FF2B5EF4-FFF2-40B4-BE49-F238E27FC236}">
                <a16:creationId xmlns:a16="http://schemas.microsoft.com/office/drawing/2014/main" id="{454B2346-FED5-40A7-A6E8-7D02C0EE53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4816991"/>
              </p:ext>
            </p:extLst>
          </p:nvPr>
        </p:nvGraphicFramePr>
        <p:xfrm>
          <a:off x="899591" y="3521373"/>
          <a:ext cx="6549593" cy="18925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31052">
                  <a:extLst>
                    <a:ext uri="{9D8B030D-6E8A-4147-A177-3AD203B41FA5}">
                      <a16:colId xmlns:a16="http://schemas.microsoft.com/office/drawing/2014/main" val="3908110008"/>
                    </a:ext>
                  </a:extLst>
                </a:gridCol>
                <a:gridCol w="5118541">
                  <a:extLst>
                    <a:ext uri="{9D8B030D-6E8A-4147-A177-3AD203B41FA5}">
                      <a16:colId xmlns:a16="http://schemas.microsoft.com/office/drawing/2014/main" val="1027824329"/>
                    </a:ext>
                  </a:extLst>
                </a:gridCol>
              </a:tblGrid>
              <a:tr h="9606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100" dirty="0">
                          <a:effectLst/>
                        </a:rPr>
                        <a:t>% naplnenie merateľných ukazovateľov</a:t>
                      </a:r>
                      <a:endParaRPr lang="sk-SK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100" dirty="0">
                          <a:effectLst/>
                        </a:rPr>
                        <a:t>Uznanie oprávnenosti výdavkov </a:t>
                      </a:r>
                      <a:r>
                        <a:rPr lang="sk-SK" sz="1100" dirty="0">
                          <a:solidFill>
                            <a:srgbClr val="92D050"/>
                          </a:solidFill>
                          <a:effectLst/>
                        </a:rPr>
                        <a:t>v rámci </a:t>
                      </a:r>
                      <a:r>
                        <a:rPr lang="sk-SK" sz="1100" dirty="0">
                          <a:solidFill>
                            <a:schemeClr val="bg1"/>
                          </a:solidFill>
                          <a:effectLst/>
                        </a:rPr>
                        <a:t>COVID - 19</a:t>
                      </a:r>
                      <a:endParaRPr lang="sk-SK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00318947"/>
                  </a:ext>
                </a:extLst>
              </a:tr>
              <a:tr h="3106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100" dirty="0">
                          <a:effectLst/>
                        </a:rPr>
                        <a:t>100 – 85</a:t>
                      </a:r>
                      <a:endParaRPr lang="sk-SK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100">
                          <a:effectLst/>
                        </a:rPr>
                        <a:t>Možnosť čerpania rozpočtu vo výške 100%</a:t>
                      </a:r>
                      <a:endParaRPr lang="sk-SK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62850811"/>
                  </a:ext>
                </a:extLst>
              </a:tr>
              <a:tr h="3106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100" dirty="0">
                          <a:effectLst/>
                        </a:rPr>
                        <a:t>od 84 do 55</a:t>
                      </a:r>
                      <a:endParaRPr lang="sk-SK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100">
                          <a:effectLst/>
                        </a:rPr>
                        <a:t>Možnosť krátenia výdavkov</a:t>
                      </a:r>
                      <a:endParaRPr lang="sk-SK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47607716"/>
                  </a:ext>
                </a:extLst>
              </a:tr>
              <a:tr h="3106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menej ako 55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100" dirty="0">
                          <a:effectLst/>
                        </a:rPr>
                        <a:t>Podstatné porušenie Zmluvy o poskytnutí NFP</a:t>
                      </a:r>
                      <a:endParaRPr lang="sk-SK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815642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9480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-27384"/>
            <a:ext cx="8186766" cy="778098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k-SK" sz="3000" dirty="0">
                <a:solidFill>
                  <a:srgbClr val="E46C0A"/>
                </a:solidFill>
              </a:rPr>
              <a:t>Karta účastníka 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692696"/>
            <a:ext cx="8186766" cy="4588545"/>
          </a:xfrm>
        </p:spPr>
        <p:txBody>
          <a:bodyPr/>
          <a:lstStyle/>
          <a:p>
            <a:pPr>
              <a:buNone/>
            </a:pPr>
            <a:r>
              <a:rPr lang="sk-SK" sz="1800" u="sng" dirty="0"/>
              <a:t>Účastníci projektu:</a:t>
            </a:r>
          </a:p>
          <a:p>
            <a:pPr algn="just">
              <a:lnSpc>
                <a:spcPct val="150000"/>
              </a:lnSpc>
            </a:pPr>
            <a:r>
              <a:rPr lang="sk-SK" sz="1800" b="1" dirty="0"/>
              <a:t>sú osoby priamo zúčastňujúce sa aktivít projektu , </a:t>
            </a:r>
            <a:r>
              <a:rPr lang="sk-SK" sz="1800" b="1" dirty="0" err="1"/>
              <a:t>t.j</a:t>
            </a:r>
            <a:r>
              <a:rPr lang="sk-SK" sz="1800" b="1" dirty="0"/>
              <a:t>. žiaci, PZ a OZ školy</a:t>
            </a:r>
          </a:p>
          <a:p>
            <a:pPr algn="just">
              <a:lnSpc>
                <a:spcPct val="150000"/>
              </a:lnSpc>
            </a:pPr>
            <a:r>
              <a:rPr lang="sk-SK" sz="1800" dirty="0"/>
              <a:t>nie sú osoby, ktoré využívajú výsledky projektu nepriamo</a:t>
            </a:r>
          </a:p>
          <a:p>
            <a:pPr algn="just">
              <a:lnSpc>
                <a:spcPct val="150000"/>
              </a:lnSpc>
            </a:pPr>
            <a:r>
              <a:rPr lang="sk-SK" sz="1800" dirty="0"/>
              <a:t>o každom účastníkovi musia byť evidované údaje týkajúce sa zamestnania, veku, vzdelania, znevýhodnenia a všetky tieto údaje musia byť rozdelené podľa pohlavia</a:t>
            </a:r>
          </a:p>
          <a:p>
            <a:pPr algn="just">
              <a:lnSpc>
                <a:spcPct val="150000"/>
              </a:lnSpc>
            </a:pPr>
            <a:r>
              <a:rPr lang="sk-SK" sz="1800" dirty="0"/>
              <a:t>Účastník môže byť v projekte vykázaný iba raz</a:t>
            </a:r>
          </a:p>
          <a:p>
            <a:pPr algn="just">
              <a:lnSpc>
                <a:spcPct val="150000"/>
              </a:lnSpc>
            </a:pPr>
            <a:r>
              <a:rPr lang="sk-SK" sz="1800" dirty="0"/>
              <a:t>započítaní bez ohľadu na to, či sa zúčastnili aktivity/aktivít projektu v plánovanom rozsahu alebo opustili aktivitu predčasne</a:t>
            </a:r>
          </a:p>
          <a:p>
            <a:pPr algn="just">
              <a:lnSpc>
                <a:spcPct val="150000"/>
              </a:lnSpc>
            </a:pPr>
            <a:r>
              <a:rPr lang="sk-SK" sz="1800" dirty="0"/>
              <a:t>ktorí predčasne opustili aktivitu a neskôr vrátia sa -  upraví sa len údaj o odchode. Údaj o vstupe do aktivity ostáva nemenný, </a:t>
            </a:r>
            <a:r>
              <a:rPr lang="sk-SK" sz="1800" dirty="0" err="1"/>
              <a:t>t.j</a:t>
            </a:r>
            <a:r>
              <a:rPr lang="sk-SK" sz="1800" dirty="0"/>
              <a:t>. ostávajú v platnosti údaje zaevidované a platné pri prvotnom vstúpení do aktivity daného projektu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endParaRPr lang="sk-SK" sz="1800" dirty="0"/>
          </a:p>
          <a:p>
            <a:pPr algn="just">
              <a:lnSpc>
                <a:spcPct val="150000"/>
              </a:lnSpc>
              <a:buFontTx/>
              <a:buChar char="-"/>
            </a:pPr>
            <a:endParaRPr lang="sk-SK" sz="1800" dirty="0"/>
          </a:p>
          <a:p>
            <a:pPr algn="just">
              <a:lnSpc>
                <a:spcPct val="150000"/>
              </a:lnSpc>
              <a:buFontTx/>
              <a:buChar char="-"/>
            </a:pPr>
            <a:endParaRPr lang="sk-SK" sz="1800" dirty="0"/>
          </a:p>
        </p:txBody>
      </p:sp>
    </p:spTree>
    <p:extLst>
      <p:ext uri="{BB962C8B-B14F-4D97-AF65-F5344CB8AC3E}">
        <p14:creationId xmlns:p14="http://schemas.microsoft.com/office/powerpoint/2010/main" val="248737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922114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k-SK" sz="2700" dirty="0">
                <a:solidFill>
                  <a:schemeClr val="accent6">
                    <a:lumMod val="75000"/>
                  </a:schemeClr>
                </a:solidFill>
              </a:rPr>
              <a:t>Monitorovanie projektov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196753"/>
            <a:ext cx="8186766" cy="4680520"/>
          </a:xfrm>
        </p:spPr>
        <p:txBody>
          <a:bodyPr/>
          <a:lstStyle/>
          <a:p>
            <a:pPr algn="just"/>
            <a:endParaRPr lang="sk-SK" sz="1800" dirty="0"/>
          </a:p>
          <a:p>
            <a:pPr marL="0" indent="0">
              <a:buNone/>
            </a:pPr>
            <a:r>
              <a:rPr lang="sk-SK" sz="2000" b="1" dirty="0"/>
              <a:t>1) Doplňujúce monitorovacie údaje k ŽoP </a:t>
            </a:r>
          </a:p>
          <a:p>
            <a:pPr algn="just"/>
            <a:r>
              <a:rPr lang="sk-SK" sz="2000" dirty="0"/>
              <a:t>v rámci priebežnej ŽoP a zúčtovania zálohovej platby</a:t>
            </a:r>
          </a:p>
          <a:p>
            <a:pPr algn="just"/>
            <a:r>
              <a:rPr lang="sk-SK" sz="2000" dirty="0"/>
              <a:t>plnenie merateľných ukazovateľov, problémy, riziká a ďalšie informácie</a:t>
            </a:r>
          </a:p>
          <a:p>
            <a:pPr marL="0" indent="0" algn="just">
              <a:buNone/>
            </a:pPr>
            <a:endParaRPr lang="sk-SK" sz="2000" b="1" dirty="0"/>
          </a:p>
          <a:p>
            <a:pPr marL="0" indent="0">
              <a:buNone/>
            </a:pPr>
            <a:r>
              <a:rPr lang="sk-SK" sz="2000" b="1" dirty="0"/>
              <a:t>2) Monitorovacie správy projektu</a:t>
            </a:r>
          </a:p>
          <a:p>
            <a:pPr algn="just"/>
            <a:r>
              <a:rPr lang="sk-SK" sz="2000" dirty="0"/>
              <a:t>Výročná </a:t>
            </a:r>
          </a:p>
          <a:p>
            <a:pPr algn="just"/>
            <a:r>
              <a:rPr lang="sk-SK" sz="2000" dirty="0"/>
              <a:t>Záverečná </a:t>
            </a:r>
          </a:p>
          <a:p>
            <a:pPr algn="just"/>
            <a:r>
              <a:rPr lang="sk-SK" sz="2000" dirty="0"/>
              <a:t>Následná </a:t>
            </a:r>
          </a:p>
          <a:p>
            <a:pPr algn="just"/>
            <a:r>
              <a:rPr lang="sk-SK" sz="2000" dirty="0"/>
              <a:t>Mimoriadna </a:t>
            </a:r>
          </a:p>
          <a:p>
            <a:pPr marL="0" indent="0" algn="just">
              <a:buNone/>
            </a:pPr>
            <a:endParaRPr lang="sk-SK" sz="2000" b="1" dirty="0"/>
          </a:p>
        </p:txBody>
      </p:sp>
    </p:spTree>
    <p:extLst>
      <p:ext uri="{BB962C8B-B14F-4D97-AF65-F5344CB8AC3E}">
        <p14:creationId xmlns:p14="http://schemas.microsoft.com/office/powerpoint/2010/main" val="1363651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922114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k-SK" sz="2700" dirty="0">
                <a:solidFill>
                  <a:schemeClr val="accent6">
                    <a:lumMod val="75000"/>
                  </a:schemeClr>
                </a:solidFill>
              </a:rPr>
              <a:t>Monitorovanie projektov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196753"/>
            <a:ext cx="8186766" cy="4680520"/>
          </a:xfrm>
        </p:spPr>
        <p:txBody>
          <a:bodyPr/>
          <a:lstStyle/>
          <a:p>
            <a:pPr marL="0" indent="0" algn="ctr">
              <a:buNone/>
            </a:pPr>
            <a:r>
              <a:rPr lang="sk-SK" sz="1800" b="1" dirty="0"/>
              <a:t>Výročná monitorovacia správa </a:t>
            </a:r>
          </a:p>
          <a:p>
            <a:pPr algn="just"/>
            <a:r>
              <a:rPr lang="sk-SK" sz="1800" dirty="0"/>
              <a:t>prijímateľ je povinný počas realizácie aktivít projektu predložiť </a:t>
            </a:r>
            <a:r>
              <a:rPr lang="sk-SK" sz="1800" b="1" dirty="0"/>
              <a:t>monitorovaciu správu projektu s príznakom </a:t>
            </a:r>
            <a:r>
              <a:rPr lang="sk-SK" sz="1800" b="1" i="1" dirty="0"/>
              <a:t>„výročná“ – VMS </a:t>
            </a:r>
          </a:p>
          <a:p>
            <a:pPr algn="just"/>
            <a:r>
              <a:rPr lang="sk-SK" sz="1800" dirty="0"/>
              <a:t>obsahuje všetky základné údaje o projekte, tak aby bolo možné spoľahlivo vykonávať jeho monitorovanie a zároveň získať príslušné výstupy pre potreby hodnotenia</a:t>
            </a:r>
          </a:p>
          <a:p>
            <a:pPr algn="just"/>
            <a:r>
              <a:rPr lang="sk-SK" sz="1800" dirty="0"/>
              <a:t>jednotný termín vypracovania VMS, tak aby obsahovala údaje a reflektovala stav projektu k 31.12. roku n. - zabezpečiť zaevidovanie aktuálnych údajov, ktoré sú predmetom VMS projektu a sú získavané z úrovne Prijímateľa, v ITMS2014+ bezodkladne po uplynutí monitorovaného obdobia </a:t>
            </a:r>
          </a:p>
          <a:p>
            <a:pPr algn="just"/>
            <a:r>
              <a:rPr lang="sk-SK" sz="1800" dirty="0"/>
              <a:t>v prípade VMS Prijímateľ vyplní monitorované obdobie v zmysle zmluvy o poskytnutí nenávratného finančného príspevku (napr. od účinnosti zmluvy o NFP do 31.12. roku n, od 1.1. do 31.12. roku n a pod.).</a:t>
            </a:r>
          </a:p>
          <a:p>
            <a:endParaRPr lang="sk-SK" sz="2000" dirty="0"/>
          </a:p>
          <a:p>
            <a:pPr marL="0" indent="0" algn="just">
              <a:buNone/>
            </a:pPr>
            <a:endParaRPr lang="sk-SK" sz="2000" b="1" dirty="0"/>
          </a:p>
        </p:txBody>
      </p:sp>
    </p:spTree>
    <p:extLst>
      <p:ext uri="{BB962C8B-B14F-4D97-AF65-F5344CB8AC3E}">
        <p14:creationId xmlns:p14="http://schemas.microsoft.com/office/powerpoint/2010/main" val="118002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922114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k-SK" sz="3000" dirty="0">
                <a:solidFill>
                  <a:srgbClr val="E46C0A"/>
                </a:solidFill>
              </a:rPr>
              <a:t>Záverečná monitorovacia správa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268760"/>
            <a:ext cx="8186766" cy="4824535"/>
          </a:xfrm>
        </p:spPr>
        <p:txBody>
          <a:bodyPr/>
          <a:lstStyle/>
          <a:p>
            <a:pPr algn="just"/>
            <a:r>
              <a:rPr lang="sk-SK" sz="1800" dirty="0"/>
              <a:t>prijímateľ je povinný </a:t>
            </a:r>
            <a:r>
              <a:rPr lang="sk-SK" sz="1800" b="1" dirty="0"/>
              <a:t>do 30 pracovných dní </a:t>
            </a:r>
            <a:r>
              <a:rPr lang="sk-SK" sz="1800" dirty="0"/>
              <a:t>odo dňa ukončenia realizácie aktivít projektu predložiť Poskytovateľovi </a:t>
            </a:r>
            <a:r>
              <a:rPr lang="sk-SK" sz="1800" b="1" dirty="0"/>
              <a:t>monitorovaciu správu projektu </a:t>
            </a:r>
            <a:r>
              <a:rPr lang="sk-SK" sz="1800" dirty="0"/>
              <a:t>s príznakom </a:t>
            </a:r>
            <a:r>
              <a:rPr lang="sk-SK" sz="1800" b="1" i="1" dirty="0"/>
              <a:t>„záverečná“</a:t>
            </a:r>
            <a:r>
              <a:rPr lang="sk-SK" sz="1800" dirty="0"/>
              <a:t>. </a:t>
            </a:r>
          </a:p>
          <a:p>
            <a:pPr algn="just"/>
            <a:r>
              <a:rPr lang="sk-SK" sz="1800" dirty="0"/>
              <a:t>Monitorované obdobie tejto monitorovacej správy projektu je obdobie od </a:t>
            </a:r>
            <a:r>
              <a:rPr lang="sk-SK" sz="1800" b="1" dirty="0"/>
              <a:t>účinnosti </a:t>
            </a:r>
            <a:r>
              <a:rPr lang="sk-SK" sz="1800" dirty="0"/>
              <a:t>zmluvy o NFP do momentu </a:t>
            </a:r>
            <a:r>
              <a:rPr lang="sk-SK" sz="1800" b="1" dirty="0"/>
              <a:t>ukončenia realizácie aktivít projektu </a:t>
            </a:r>
          </a:p>
          <a:p>
            <a:pPr algn="just"/>
            <a:r>
              <a:rPr lang="sk-SK" sz="1800" dirty="0"/>
              <a:t>reálne dosiahnuté hodnoty merateľných ukazovateľov projektu za celé obdobie, </a:t>
            </a:r>
          </a:p>
          <a:p>
            <a:pPr algn="just"/>
            <a:r>
              <a:rPr lang="sk-SK" sz="1800" dirty="0"/>
              <a:t>udržateľnosť projektu, </a:t>
            </a:r>
          </a:p>
          <a:p>
            <a:pPr algn="just"/>
            <a:r>
              <a:rPr lang="sk-SK" sz="1800" dirty="0"/>
              <a:t>predbežný konečný rozpočet projektu zostavený na základe analytického účtovníctva Prijímateľa, </a:t>
            </a:r>
          </a:p>
          <a:p>
            <a:pPr algn="just"/>
            <a:r>
              <a:rPr lang="sk-SK" sz="1800" dirty="0"/>
              <a:t>skutočný časový harmonogram realizácie projektu, </a:t>
            </a:r>
          </a:p>
          <a:p>
            <a:pPr algn="just"/>
            <a:r>
              <a:rPr lang="sk-SK" sz="1800" dirty="0"/>
              <a:t>zdôvodnenie v prípade nedosiahnutia stanovených hodnôt merateľných ukazovateľov vrátane ukazovateľov k horizontálnym princípom, </a:t>
            </a:r>
          </a:p>
          <a:p>
            <a:pPr algn="just"/>
            <a:r>
              <a:rPr lang="sk-SK" sz="1800" dirty="0"/>
              <a:t>ďalšiu podpornú dokumentáciu preukazujúcu plnenie merateľných ukazovateľov</a:t>
            </a:r>
            <a:endParaRPr lang="sk-SK" sz="2000" dirty="0"/>
          </a:p>
        </p:txBody>
      </p:sp>
    </p:spTree>
    <p:extLst>
      <p:ext uri="{BB962C8B-B14F-4D97-AF65-F5344CB8AC3E}">
        <p14:creationId xmlns:p14="http://schemas.microsoft.com/office/powerpoint/2010/main" val="3303442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418654"/>
            <a:ext cx="8186766" cy="922114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k-SK" sz="3000" dirty="0">
                <a:solidFill>
                  <a:srgbClr val="E46C0A"/>
                </a:solidFill>
              </a:rPr>
              <a:t>Následná monitorovacia správa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268760"/>
            <a:ext cx="8186766" cy="4176463"/>
          </a:xfrm>
        </p:spPr>
        <p:txBody>
          <a:bodyPr/>
          <a:lstStyle/>
          <a:p>
            <a:pPr algn="just"/>
            <a:r>
              <a:rPr lang="sk-SK" sz="1800" dirty="0"/>
              <a:t>počas obdobia udržateľnosti projektu </a:t>
            </a:r>
          </a:p>
          <a:p>
            <a:pPr algn="just"/>
            <a:endParaRPr lang="sk-SK" sz="1800" dirty="0"/>
          </a:p>
          <a:p>
            <a:pPr algn="just"/>
            <a:r>
              <a:rPr lang="sk-SK" sz="1800" dirty="0"/>
              <a:t>momentom ukončenia realizácie projektu sa začína obdobie </a:t>
            </a:r>
            <a:r>
              <a:rPr lang="sk-SK" sz="1800" b="1" dirty="0"/>
              <a:t>udržateľnosti projektu</a:t>
            </a:r>
            <a:r>
              <a:rPr lang="sk-SK" sz="1800" dirty="0"/>
              <a:t>. </a:t>
            </a:r>
          </a:p>
          <a:p>
            <a:pPr algn="just"/>
            <a:endParaRPr lang="sk-SK" sz="1800" dirty="0"/>
          </a:p>
          <a:p>
            <a:pPr algn="just"/>
            <a:r>
              <a:rPr lang="sk-SK" sz="1800" dirty="0"/>
              <a:t>projekt sa považuje za ukončený ak sa skutočne zrealizovali všetky aktivity a došlo k finančnému ukončeniu projektu.</a:t>
            </a:r>
          </a:p>
          <a:p>
            <a:pPr algn="just"/>
            <a:endParaRPr lang="sk-SK" sz="1800" dirty="0"/>
          </a:p>
          <a:p>
            <a:pPr algn="just"/>
            <a:r>
              <a:rPr lang="sk-SK" sz="1800" dirty="0"/>
              <a:t>Následnú monitorovaciu správu je Prijímateľ povinný predkladať Poskytovateľovi každých </a:t>
            </a:r>
            <a:r>
              <a:rPr lang="sk-SK" sz="1800" b="1" dirty="0"/>
              <a:t>12 mesiacov odo dňa finančného ukončenia </a:t>
            </a:r>
            <a:r>
              <a:rPr lang="sk-SK" sz="1800" dirty="0"/>
              <a:t>projektu, </a:t>
            </a:r>
          </a:p>
          <a:p>
            <a:pPr algn="just"/>
            <a:endParaRPr lang="sk-SK" sz="1800" dirty="0"/>
          </a:p>
          <a:p>
            <a:pPr algn="just"/>
            <a:r>
              <a:rPr lang="sk-SK" sz="1800" dirty="0"/>
              <a:t>Predkladá sa 1 NMS</a:t>
            </a:r>
          </a:p>
        </p:txBody>
      </p:sp>
    </p:spTree>
    <p:extLst>
      <p:ext uri="{BB962C8B-B14F-4D97-AF65-F5344CB8AC3E}">
        <p14:creationId xmlns:p14="http://schemas.microsoft.com/office/powerpoint/2010/main" val="22704738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922114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k-SK" sz="3000" dirty="0">
                <a:solidFill>
                  <a:srgbClr val="E46C0A"/>
                </a:solidFill>
              </a:rPr>
              <a:t>Publicita projektu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556792"/>
            <a:ext cx="8186766" cy="4536503"/>
          </a:xfrm>
        </p:spPr>
        <p:txBody>
          <a:bodyPr/>
          <a:lstStyle/>
          <a:p>
            <a:pPr lvl="0" algn="just"/>
            <a:r>
              <a:rPr lang="sk-SK" sz="1600" b="1" dirty="0"/>
              <a:t>Označenie objektov, priestorov budovy a školiacich miestností</a:t>
            </a:r>
            <a:r>
              <a:rPr lang="sk-SK" sz="1600" dirty="0"/>
              <a:t>, v ktorých sa uskutočňujú aktivity projektu – stačí jednoduchý plagát vo formáte A3</a:t>
            </a:r>
          </a:p>
          <a:p>
            <a:pPr lvl="0" algn="just"/>
            <a:r>
              <a:rPr lang="sk-SK" sz="1600" b="1" dirty="0"/>
              <a:t>Informačné a odborné materiály, dokumenty a propagačné predmety</a:t>
            </a:r>
            <a:r>
              <a:rPr lang="sk-SK" sz="1600" dirty="0"/>
              <a:t> – podľa inštrukcií v manuáli </a:t>
            </a:r>
            <a:r>
              <a:rPr lang="sk-SK" sz="1600" dirty="0" err="1"/>
              <a:t>IaK</a:t>
            </a:r>
            <a:endParaRPr lang="sk-SK" sz="1600" dirty="0"/>
          </a:p>
          <a:p>
            <a:pPr lvl="0" algn="just"/>
            <a:r>
              <a:rPr lang="sk-SK" sz="1600" dirty="0"/>
              <a:t>Označenie </a:t>
            </a:r>
            <a:r>
              <a:rPr lang="sk-SK" sz="1600" b="1" dirty="0"/>
              <a:t>dlhodobého majetku a spotrebného tovaru </a:t>
            </a:r>
            <a:r>
              <a:rPr lang="sk-SK" sz="1600" dirty="0"/>
              <a:t>– podľa inštrukcií v manuáli </a:t>
            </a:r>
            <a:r>
              <a:rPr lang="sk-SK" sz="1600" dirty="0" err="1"/>
              <a:t>IaK</a:t>
            </a:r>
            <a:endParaRPr lang="sk-SK" sz="1600" dirty="0"/>
          </a:p>
          <a:p>
            <a:pPr lvl="0" algn="just"/>
            <a:r>
              <a:rPr lang="sk-SK" sz="1600" b="1" dirty="0"/>
              <a:t>Informačné aktivity </a:t>
            </a:r>
            <a:r>
              <a:rPr lang="sk-SK" sz="1600" dirty="0"/>
              <a:t>(konferencie, semináre...) – v miestnosti umiestnené logo ESF a EFRR s odkazom na EÚ, prípadne vlajka EÚ</a:t>
            </a:r>
          </a:p>
          <a:p>
            <a:pPr lvl="0" algn="just"/>
            <a:r>
              <a:rPr lang="sk-SK" sz="1600" b="1" dirty="0"/>
              <a:t>Propagácia v médiách </a:t>
            </a:r>
            <a:r>
              <a:rPr lang="sk-SK" sz="1600" dirty="0"/>
              <a:t>– inzercie, tlačové konferencie, televízne a rozhlasové spoty v zmysle inštrukcií v manuáli </a:t>
            </a:r>
            <a:r>
              <a:rPr lang="sk-SK" sz="1600" dirty="0" err="1"/>
              <a:t>IaK</a:t>
            </a:r>
            <a:endParaRPr lang="sk-SK" sz="1600" dirty="0"/>
          </a:p>
          <a:p>
            <a:pPr lvl="0" algn="just"/>
            <a:r>
              <a:rPr lang="sk-SK" sz="1600" b="1" dirty="0"/>
              <a:t>Fotodokumentácia</a:t>
            </a:r>
            <a:r>
              <a:rPr lang="sk-SK" sz="1600" dirty="0"/>
              <a:t> - prijímateľ je povinný priebežne vytvárať fotodokumentáciu, resp. audiovizuálne záznamy z realizácie aktivít projektu, pričom musí ísť najmä o záznamy zo školiacich, tréningových a iných aktivít s účastníkmi/cieľovými skupinami projektu. </a:t>
            </a:r>
          </a:p>
          <a:p>
            <a:pPr lvl="0" algn="just"/>
            <a:r>
              <a:rPr lang="sk-SK" sz="1600" b="1" dirty="0"/>
              <a:t>Webová stránka </a:t>
            </a:r>
            <a:r>
              <a:rPr lang="sk-SK" sz="1600" dirty="0"/>
              <a:t>– povinnosť informovať a realizácii projektu</a:t>
            </a:r>
          </a:p>
        </p:txBody>
      </p:sp>
    </p:spTree>
    <p:extLst>
      <p:ext uri="{BB962C8B-B14F-4D97-AF65-F5344CB8AC3E}">
        <p14:creationId xmlns:p14="http://schemas.microsoft.com/office/powerpoint/2010/main" val="2070301589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Vlastný návrh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1983</TotalTime>
  <Words>861</Words>
  <Application>Microsoft Office PowerPoint</Application>
  <PresentationFormat>Prezentácia na obrazovke (4:3)</PresentationFormat>
  <Paragraphs>118</Paragraphs>
  <Slides>14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3</vt:i4>
      </vt:variant>
      <vt:variant>
        <vt:lpstr>Nadpisy snímok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Motív Office</vt:lpstr>
      <vt:lpstr>Vlastný návrh</vt:lpstr>
      <vt:lpstr>1_Motív Office</vt:lpstr>
      <vt:lpstr>IMPLEMENTÁCIA PROJEKTU </vt:lpstr>
      <vt:lpstr>Projektové merateľné ukazovatele </vt:lpstr>
      <vt:lpstr>Sankčný mechanizmus </vt:lpstr>
      <vt:lpstr>Karta účastníka </vt:lpstr>
      <vt:lpstr>Monitorovanie projektov</vt:lpstr>
      <vt:lpstr>Monitorovanie projektov</vt:lpstr>
      <vt:lpstr>Záverečná monitorovacia správa</vt:lpstr>
      <vt:lpstr>Následná monitorovacia správa</vt:lpstr>
      <vt:lpstr>Publicita projektu</vt:lpstr>
      <vt:lpstr>Zmeny projektu </vt:lpstr>
      <vt:lpstr>Formálna zmena projektu</vt:lpstr>
      <vt:lpstr>Menej významná zmena projektu</vt:lpstr>
      <vt:lpstr>Významnejšia zmena projektu</vt:lpstr>
      <vt:lpstr>Ďakujeme za pozornosť.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Snímka 1</dc:title>
  <dc:creator>Rosinčinová Petra</dc:creator>
  <cp:lastModifiedBy>Motyľ Rastislav</cp:lastModifiedBy>
  <cp:revision>130</cp:revision>
  <dcterms:created xsi:type="dcterms:W3CDTF">2015-06-03T20:40:01Z</dcterms:created>
  <dcterms:modified xsi:type="dcterms:W3CDTF">2021-02-25T11:59:36Z</dcterms:modified>
</cp:coreProperties>
</file>